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384" r:id="rId5"/>
    <p:sldId id="399" r:id="rId6"/>
    <p:sldId id="596" r:id="rId7"/>
    <p:sldId id="595" r:id="rId8"/>
    <p:sldId id="597" r:id="rId9"/>
    <p:sldId id="466" r:id="rId10"/>
    <p:sldId id="520" r:id="rId11"/>
    <p:sldId id="590" r:id="rId12"/>
    <p:sldId id="482" r:id="rId13"/>
    <p:sldId id="483" r:id="rId14"/>
    <p:sldId id="481" r:id="rId15"/>
    <p:sldId id="480" r:id="rId16"/>
    <p:sldId id="484" r:id="rId17"/>
    <p:sldId id="485" r:id="rId18"/>
    <p:sldId id="502" r:id="rId19"/>
    <p:sldId id="436" r:id="rId20"/>
    <p:sldId id="598" r:id="rId21"/>
    <p:sldId id="44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50E7A29-14EC-A74C-8115-EFF96D771BD2}">
          <p14:sldIdLst>
            <p14:sldId id="384"/>
            <p14:sldId id="399"/>
            <p14:sldId id="596"/>
            <p14:sldId id="595"/>
            <p14:sldId id="597"/>
            <p14:sldId id="466"/>
            <p14:sldId id="520"/>
            <p14:sldId id="590"/>
            <p14:sldId id="482"/>
            <p14:sldId id="483"/>
            <p14:sldId id="481"/>
            <p14:sldId id="480"/>
            <p14:sldId id="484"/>
            <p14:sldId id="485"/>
            <p14:sldId id="502"/>
            <p14:sldId id="436"/>
            <p14:sldId id="598"/>
            <p14:sldId id="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47211E-86DC-4D5B-B1C2-4BBE31068B0C}" v="15" dt="2020-12-07T21:03:29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/>
    <p:restoredTop sz="88405"/>
  </p:normalViewPr>
  <p:slideViewPr>
    <p:cSldViewPr snapToGrid="0" snapToObjects="1" showGuides="1">
      <p:cViewPr varScale="1">
        <p:scale>
          <a:sx n="105" d="100"/>
          <a:sy n="105" d="100"/>
        </p:scale>
        <p:origin x="96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https://youtu.be/Wr5wfEd8r_o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0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2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7961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41478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84546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34029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46AB9-E5BC-473C-810C-B33EB57C4E16}"/>
              </a:ext>
            </a:extLst>
          </p:cNvPr>
          <p:cNvPicPr>
            <a:picLocks noChangeAspect="1"/>
          </p:cNvPicPr>
          <p:nvPr userDrawn="1"/>
        </p:nvPicPr>
        <p:blipFill>
          <a:blip r:embed="rId52"/>
          <a:stretch>
            <a:fillRect/>
          </a:stretch>
        </p:blipFill>
        <p:spPr>
          <a:xfrm>
            <a:off x="230872" y="134471"/>
            <a:ext cx="546847" cy="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9" r:id="rId3"/>
    <p:sldLayoutId id="2147483689" r:id="rId4"/>
    <p:sldLayoutId id="2147483681" r:id="rId5"/>
    <p:sldLayoutId id="2147483660" r:id="rId6"/>
    <p:sldLayoutId id="2147483655" r:id="rId7"/>
    <p:sldLayoutId id="2147483696" r:id="rId8"/>
    <p:sldLayoutId id="2147483691" r:id="rId9"/>
    <p:sldLayoutId id="2147483682" r:id="rId10"/>
    <p:sldLayoutId id="2147483668" r:id="rId11"/>
    <p:sldLayoutId id="2147483671" r:id="rId12"/>
    <p:sldLayoutId id="2147483673" r:id="rId13"/>
    <p:sldLayoutId id="2147483676" r:id="rId14"/>
    <p:sldLayoutId id="2147483675" r:id="rId15"/>
    <p:sldLayoutId id="2147483674" r:id="rId16"/>
    <p:sldLayoutId id="2147483678" r:id="rId17"/>
    <p:sldLayoutId id="2147483679" r:id="rId18"/>
    <p:sldLayoutId id="2147483680" r:id="rId19"/>
    <p:sldLayoutId id="2147483672" r:id="rId20"/>
    <p:sldLayoutId id="2147483669" r:id="rId21"/>
    <p:sldLayoutId id="2147483665" r:id="rId22"/>
    <p:sldLayoutId id="2147483670" r:id="rId23"/>
    <p:sldLayoutId id="2147483661" r:id="rId24"/>
    <p:sldLayoutId id="2147483687" r:id="rId25"/>
    <p:sldLayoutId id="2147483663" r:id="rId26"/>
    <p:sldLayoutId id="2147483667" r:id="rId27"/>
    <p:sldLayoutId id="2147483664" r:id="rId28"/>
    <p:sldLayoutId id="2147483662" r:id="rId29"/>
    <p:sldLayoutId id="2147483657" r:id="rId30"/>
    <p:sldLayoutId id="2147483697" r:id="rId31"/>
    <p:sldLayoutId id="2147483686" r:id="rId32"/>
    <p:sldLayoutId id="2147483656" r:id="rId33"/>
    <p:sldLayoutId id="2147483688" r:id="rId34"/>
    <p:sldLayoutId id="2147483654" r:id="rId35"/>
    <p:sldLayoutId id="2147483658" r:id="rId36"/>
    <p:sldLayoutId id="2147483711" r:id="rId37"/>
    <p:sldLayoutId id="2147483659" r:id="rId38"/>
    <p:sldLayoutId id="2147483677" r:id="rId39"/>
    <p:sldLayoutId id="2147483683" r:id="rId40"/>
    <p:sldLayoutId id="2147483698" r:id="rId41"/>
    <p:sldLayoutId id="2147483695" r:id="rId42"/>
    <p:sldLayoutId id="2147483693" r:id="rId43"/>
    <p:sldLayoutId id="2147483694" r:id="rId44"/>
    <p:sldLayoutId id="2147483651" r:id="rId45"/>
    <p:sldLayoutId id="2147483666" r:id="rId46"/>
    <p:sldLayoutId id="2147483710" r:id="rId47"/>
    <p:sldLayoutId id="2147483709" r:id="rId48"/>
    <p:sldLayoutId id="2147483713" r:id="rId49"/>
    <p:sldLayoutId id="2147483717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r5wfEd8r_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haun-reeves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haunreeves.github.io/" TargetMode="External"/><Relationship Id="rId5" Type="http://schemas.openxmlformats.org/officeDocument/2006/relationships/hyperlink" Target="https://github.com/shaunreeves" TargetMode="External"/><Relationship Id="rId4" Type="http://schemas.openxmlformats.org/officeDocument/2006/relationships/hyperlink" Target="https://twitter.com/shaunreeve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4AAA6AA7-CD98-4E7D-AE40-F15B529943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537" b="7537"/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7" name="AutoShape 1"/>
          <p:cNvSpPr>
            <a:spLocks/>
          </p:cNvSpPr>
          <p:nvPr/>
        </p:nvSpPr>
        <p:spPr bwMode="auto">
          <a:xfrm rot="8597967">
            <a:off x="6190974" y="1741083"/>
            <a:ext cx="4081169" cy="397552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1"/>
          <p:cNvSpPr>
            <a:spLocks/>
          </p:cNvSpPr>
          <p:nvPr/>
        </p:nvSpPr>
        <p:spPr bwMode="auto">
          <a:xfrm rot="9013392">
            <a:off x="6270891" y="1854466"/>
            <a:ext cx="3919325" cy="381787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tx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90331" y="2725642"/>
            <a:ext cx="3870616" cy="1840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3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PROFESSIONAL DEVELOPMENT AND GAMES INDUSTRY EMPLOYABILITY</a:t>
            </a:r>
          </a:p>
          <a:p>
            <a:pPr algn="r">
              <a:lnSpc>
                <a:spcPct val="70000"/>
              </a:lnSpc>
            </a:pPr>
            <a:r>
              <a:rPr lang="en-US" sz="140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WEEK 11 </a:t>
            </a:r>
            <a:r>
              <a:rPr lang="en-US" sz="14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| SEM 1</a:t>
            </a:r>
          </a:p>
          <a:p>
            <a:pPr algn="r">
              <a:lnSpc>
                <a:spcPct val="70000"/>
              </a:lnSpc>
            </a:pPr>
            <a:r>
              <a:rPr lang="en-US" sz="14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</a:p>
          <a:p>
            <a:pPr algn="r">
              <a:lnSpc>
                <a:spcPct val="70000"/>
              </a:lnSpc>
            </a:pPr>
            <a:r>
              <a:rPr lang="en-US" sz="14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Report &amp; Portfolio Dev Support Session</a:t>
            </a:r>
          </a:p>
        </p:txBody>
      </p:sp>
    </p:spTree>
    <p:extLst>
      <p:ext uri="{BB962C8B-B14F-4D97-AF65-F5344CB8AC3E}">
        <p14:creationId xmlns:p14="http://schemas.microsoft.com/office/powerpoint/2010/main" val="153673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F373F1-538E-4527-942E-C942AD2EFB37}"/>
              </a:ext>
            </a:extLst>
          </p:cNvPr>
          <p:cNvSpPr txBox="1"/>
          <p:nvPr/>
        </p:nvSpPr>
        <p:spPr>
          <a:xfrm>
            <a:off x="1036948" y="952108"/>
            <a:ext cx="7154945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+mj-lt"/>
              </a:rPr>
              <a:t>REPORT EXPECTATIONS</a:t>
            </a:r>
            <a:endParaRPr lang="en-GB" sz="2800" dirty="0">
              <a:solidFill>
                <a:schemeClr val="accent1"/>
              </a:solidFill>
              <a:latin typeface="+mj-lt"/>
            </a:endParaRPr>
          </a:p>
          <a:p>
            <a:endParaRPr lang="en-GB" sz="1100" dirty="0">
              <a:solidFill>
                <a:schemeClr val="accent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dirty="0"/>
              <a:t>professional report </a:t>
            </a:r>
            <a:r>
              <a:rPr lang="en-US" dirty="0"/>
              <a:t>of </a:t>
            </a:r>
            <a:r>
              <a:rPr lang="en-US" b="1" dirty="0">
                <a:solidFill>
                  <a:schemeClr val="accent2"/>
                </a:solidFill>
              </a:rPr>
              <a:t>1000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words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detailing the topic above – the </a:t>
            </a:r>
            <a:r>
              <a:rPr lang="en-US" dirty="0">
                <a:solidFill>
                  <a:schemeClr val="accent2"/>
                </a:solidFill>
              </a:rPr>
              <a:t>professional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report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template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MUST be used. 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Your </a:t>
            </a:r>
            <a:r>
              <a:rPr lang="en-US" b="1" dirty="0"/>
              <a:t>bibliography</a:t>
            </a:r>
            <a:r>
              <a:rPr lang="en-US" dirty="0"/>
              <a:t> professionally constructed to </a:t>
            </a:r>
            <a:r>
              <a:rPr lang="en-US" dirty="0">
                <a:solidFill>
                  <a:schemeClr val="accent2"/>
                </a:solidFill>
              </a:rPr>
              <a:t>Harvard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Reference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Standard. 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1000 words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ONLY </a:t>
            </a:r>
            <a:r>
              <a:rPr lang="en-US" dirty="0">
                <a:solidFill>
                  <a:schemeClr val="accent2"/>
                </a:solidFill>
              </a:rPr>
              <a:t>COUNTED</a:t>
            </a:r>
            <a:r>
              <a:rPr lang="en-US" dirty="0"/>
              <a:t> between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LITERATURE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REVIEW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&amp;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CONCLUSION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It is ok to only reference website, but make sure you reference a good range of websites.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On average you need to be visiting more than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5 website </a:t>
            </a:r>
            <a:r>
              <a:rPr lang="en-US" dirty="0"/>
              <a:t>to obtain the info you need.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DO NOT </a:t>
            </a:r>
            <a:r>
              <a:rPr lang="en-US" dirty="0"/>
              <a:t>directly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reference Wikipedia</a:t>
            </a:r>
            <a:r>
              <a:rPr lang="en-US" dirty="0"/>
              <a:t>.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DO NOT </a:t>
            </a:r>
            <a:r>
              <a:rPr lang="en-US" dirty="0"/>
              <a:t>put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Google</a:t>
            </a:r>
            <a:r>
              <a:rPr lang="en-US" dirty="0"/>
              <a:t> or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root URL </a:t>
            </a:r>
            <a:r>
              <a:rPr lang="en-US" dirty="0"/>
              <a:t>as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reference</a:t>
            </a:r>
            <a:r>
              <a:rPr lang="en-US" dirty="0"/>
              <a:t> link e.g. bbc.co.uk/news </a:t>
            </a:r>
          </a:p>
        </p:txBody>
      </p:sp>
      <p:pic>
        <p:nvPicPr>
          <p:cNvPr id="7" name="Picture Placeholder 6" descr="A picture containing person, laptop, indoor, man&#10;&#10;Description automatically generated">
            <a:extLst>
              <a:ext uri="{FF2B5EF4-FFF2-40B4-BE49-F238E27FC236}">
                <a16:creationId xmlns:a16="http://schemas.microsoft.com/office/drawing/2014/main" id="{E9415A35-3512-411B-9759-B581F89CC2F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9490" r="48958"/>
          <a:stretch/>
        </p:blipFill>
        <p:spPr>
          <a:xfrm>
            <a:off x="8946292" y="0"/>
            <a:ext cx="3245708" cy="6857999"/>
          </a:xfrm>
        </p:spPr>
      </p:pic>
    </p:spTree>
    <p:extLst>
      <p:ext uri="{BB962C8B-B14F-4D97-AF65-F5344CB8AC3E}">
        <p14:creationId xmlns:p14="http://schemas.microsoft.com/office/powerpoint/2010/main" val="89134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398168-6A0C-4804-989B-C12F3CBF7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1055" y="2662975"/>
            <a:ext cx="112498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GitHub Portfolio URL Setup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81061" y="4203414"/>
            <a:ext cx="4229878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>
                <a:latin typeface="Titillium" charset="0"/>
                <a:ea typeface="Titillium" charset="0"/>
                <a:cs typeface="Titillium" charset="0"/>
              </a:rPr>
              <a:t>GREEN IS GOOD!</a:t>
            </a:r>
          </a:p>
        </p:txBody>
      </p:sp>
    </p:spTree>
    <p:extLst>
      <p:ext uri="{BB962C8B-B14F-4D97-AF65-F5344CB8AC3E}">
        <p14:creationId xmlns:p14="http://schemas.microsoft.com/office/powerpoint/2010/main" val="22968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C2A55C-4B2B-4203-A9D7-583856C5DED6}"/>
              </a:ext>
            </a:extLst>
          </p:cNvPr>
          <p:cNvCxnSpPr>
            <a:cxnSpLocks/>
          </p:cNvCxnSpPr>
          <p:nvPr/>
        </p:nvCxnSpPr>
        <p:spPr>
          <a:xfrm>
            <a:off x="7962896" y="2976877"/>
            <a:ext cx="0" cy="3014348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05B076-43F8-4226-A853-17D83C12A4DA}"/>
              </a:ext>
            </a:extLst>
          </p:cNvPr>
          <p:cNvCxnSpPr>
            <a:stCxn id="3" idx="2"/>
          </p:cNvCxnSpPr>
          <p:nvPr/>
        </p:nvCxnSpPr>
        <p:spPr>
          <a:xfrm>
            <a:off x="2609848" y="1848036"/>
            <a:ext cx="0" cy="2714439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FB4CF7B-C88E-41D3-A569-43B5FE7E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357059"/>
            <a:ext cx="8610600" cy="495486"/>
          </a:xfrm>
        </p:spPr>
        <p:txBody>
          <a:bodyPr/>
          <a:lstStyle/>
          <a:p>
            <a:r>
              <a:rPr lang="en-GB" dirty="0"/>
              <a:t>WEBSITE STRUCTURE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2AF448-5E22-4E6E-9845-936C2DFA15A7}"/>
              </a:ext>
            </a:extLst>
          </p:cNvPr>
          <p:cNvSpPr/>
          <p:nvPr/>
        </p:nvSpPr>
        <p:spPr bwMode="auto">
          <a:xfrm>
            <a:off x="962023" y="1352550"/>
            <a:ext cx="3295650" cy="49548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GOOD REPO (yourname.github.io) </a:t>
            </a:r>
          </a:p>
        </p:txBody>
      </p:sp>
      <p:pic>
        <p:nvPicPr>
          <p:cNvPr id="5" name="Graphic 4" descr="Folder">
            <a:extLst>
              <a:ext uri="{FF2B5EF4-FFF2-40B4-BE49-F238E27FC236}">
                <a16:creationId xmlns:a16="http://schemas.microsoft.com/office/drawing/2014/main" id="{EFB21C9E-A9D9-4C25-9510-4B1666108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48" y="2052766"/>
            <a:ext cx="914400" cy="914400"/>
          </a:xfrm>
          <a:prstGeom prst="rect">
            <a:avLst/>
          </a:prstGeom>
        </p:spPr>
      </p:pic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id="{3A6B0BCA-4276-494F-8668-89486AE77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48" y="2795716"/>
            <a:ext cx="914400" cy="914400"/>
          </a:xfrm>
          <a:prstGeom prst="rect">
            <a:avLst/>
          </a:prstGeom>
        </p:spPr>
      </p:pic>
      <p:pic>
        <p:nvPicPr>
          <p:cNvPr id="7" name="Graphic 6" descr="Folder">
            <a:extLst>
              <a:ext uri="{FF2B5EF4-FFF2-40B4-BE49-F238E27FC236}">
                <a16:creationId xmlns:a16="http://schemas.microsoft.com/office/drawing/2014/main" id="{045D2652-D21F-4C29-8DB4-556978DB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48" y="3538666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6BA9E-8FC0-4571-9B2A-D9ECDA589023}"/>
              </a:ext>
            </a:extLst>
          </p:cNvPr>
          <p:cNvSpPr txBox="1"/>
          <p:nvPr/>
        </p:nvSpPr>
        <p:spPr>
          <a:xfrm>
            <a:off x="3190873" y="2390775"/>
            <a:ext cx="288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assets /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4AE65-C3E1-462C-B26F-FD590B24E316}"/>
              </a:ext>
            </a:extLst>
          </p:cNvPr>
          <p:cNvSpPr txBox="1"/>
          <p:nvPr/>
        </p:nvSpPr>
        <p:spPr>
          <a:xfrm>
            <a:off x="3190873" y="3068250"/>
            <a:ext cx="288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css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918F5-F286-450E-87FB-C3FB417DEBED}"/>
              </a:ext>
            </a:extLst>
          </p:cNvPr>
          <p:cNvSpPr txBox="1"/>
          <p:nvPr/>
        </p:nvSpPr>
        <p:spPr>
          <a:xfrm>
            <a:off x="3190872" y="3811200"/>
            <a:ext cx="288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script</a:t>
            </a:r>
          </a:p>
        </p:txBody>
      </p:sp>
      <p:pic>
        <p:nvPicPr>
          <p:cNvPr id="12" name="Graphic 11" descr="Paper">
            <a:extLst>
              <a:ext uri="{FF2B5EF4-FFF2-40B4-BE49-F238E27FC236}">
                <a16:creationId xmlns:a16="http://schemas.microsoft.com/office/drawing/2014/main" id="{123B41EC-9CBE-43E7-8068-6DE0F6A31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4560" y="445306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805E03-B1C8-41BA-9A50-3A533EC8AF01}"/>
              </a:ext>
            </a:extLst>
          </p:cNvPr>
          <p:cNvSpPr txBox="1"/>
          <p:nvPr/>
        </p:nvSpPr>
        <p:spPr>
          <a:xfrm>
            <a:off x="3190871" y="4725600"/>
            <a:ext cx="288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index.html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C5AFEA-8234-4D1B-81A9-C96448050E8B}"/>
              </a:ext>
            </a:extLst>
          </p:cNvPr>
          <p:cNvCxnSpPr>
            <a:cxnSpLocks/>
          </p:cNvCxnSpPr>
          <p:nvPr/>
        </p:nvCxnSpPr>
        <p:spPr>
          <a:xfrm>
            <a:off x="7943848" y="1848036"/>
            <a:ext cx="0" cy="733239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441066-1478-4543-9F0E-F743B52A3EF2}"/>
              </a:ext>
            </a:extLst>
          </p:cNvPr>
          <p:cNvSpPr/>
          <p:nvPr/>
        </p:nvSpPr>
        <p:spPr bwMode="auto">
          <a:xfrm>
            <a:off x="6076947" y="1352550"/>
            <a:ext cx="4162428" cy="49548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BAD REPO (yourname.github.io/portfolio) </a:t>
            </a:r>
          </a:p>
        </p:txBody>
      </p:sp>
      <p:pic>
        <p:nvPicPr>
          <p:cNvPr id="18" name="Graphic 17" descr="Folder">
            <a:extLst>
              <a:ext uri="{FF2B5EF4-FFF2-40B4-BE49-F238E27FC236}">
                <a16:creationId xmlns:a16="http://schemas.microsoft.com/office/drawing/2014/main" id="{0F4CFD98-6761-4583-99E7-AA1E25803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8197" y="3186241"/>
            <a:ext cx="914400" cy="914400"/>
          </a:xfrm>
          <a:prstGeom prst="rect">
            <a:avLst/>
          </a:prstGeom>
        </p:spPr>
      </p:pic>
      <p:pic>
        <p:nvPicPr>
          <p:cNvPr id="19" name="Graphic 18" descr="Folder">
            <a:extLst>
              <a:ext uri="{FF2B5EF4-FFF2-40B4-BE49-F238E27FC236}">
                <a16:creationId xmlns:a16="http://schemas.microsoft.com/office/drawing/2014/main" id="{5DF82580-293E-4464-84B9-01998BDE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8197" y="3929191"/>
            <a:ext cx="914400" cy="914400"/>
          </a:xfrm>
          <a:prstGeom prst="rect">
            <a:avLst/>
          </a:prstGeom>
        </p:spPr>
      </p:pic>
      <p:pic>
        <p:nvPicPr>
          <p:cNvPr id="20" name="Graphic 19" descr="Folder">
            <a:extLst>
              <a:ext uri="{FF2B5EF4-FFF2-40B4-BE49-F238E27FC236}">
                <a16:creationId xmlns:a16="http://schemas.microsoft.com/office/drawing/2014/main" id="{89B50E12-71AA-46CC-AC4F-5D7B1958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8197" y="467214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DEDF92-EE46-410A-89C7-C1D14F35B3FB}"/>
              </a:ext>
            </a:extLst>
          </p:cNvPr>
          <p:cNvSpPr txBox="1"/>
          <p:nvPr/>
        </p:nvSpPr>
        <p:spPr>
          <a:xfrm>
            <a:off x="9496422" y="3524250"/>
            <a:ext cx="288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assets /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21EDA7-B51F-4484-A844-0BD92FDDA547}"/>
              </a:ext>
            </a:extLst>
          </p:cNvPr>
          <p:cNvSpPr txBox="1"/>
          <p:nvPr/>
        </p:nvSpPr>
        <p:spPr>
          <a:xfrm>
            <a:off x="9496422" y="4201725"/>
            <a:ext cx="288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css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6F1934-6FFC-43E5-AF83-5FAC552C4F2B}"/>
              </a:ext>
            </a:extLst>
          </p:cNvPr>
          <p:cNvSpPr txBox="1"/>
          <p:nvPr/>
        </p:nvSpPr>
        <p:spPr>
          <a:xfrm>
            <a:off x="9496421" y="4944675"/>
            <a:ext cx="288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script</a:t>
            </a:r>
          </a:p>
        </p:txBody>
      </p:sp>
      <p:pic>
        <p:nvPicPr>
          <p:cNvPr id="24" name="Graphic 23" descr="Paper">
            <a:extLst>
              <a:ext uri="{FF2B5EF4-FFF2-40B4-BE49-F238E27FC236}">
                <a16:creationId xmlns:a16="http://schemas.microsoft.com/office/drawing/2014/main" id="{D547FA24-C0D1-4BE9-9615-0F965F477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0109" y="558654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5FEA9-70ED-4F70-A933-F6D23E7BC398}"/>
              </a:ext>
            </a:extLst>
          </p:cNvPr>
          <p:cNvSpPr txBox="1"/>
          <p:nvPr/>
        </p:nvSpPr>
        <p:spPr>
          <a:xfrm>
            <a:off x="9496420" y="5859075"/>
            <a:ext cx="288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index.html</a:t>
            </a:r>
          </a:p>
        </p:txBody>
      </p:sp>
      <p:pic>
        <p:nvPicPr>
          <p:cNvPr id="26" name="Graphic 25" descr="Folder">
            <a:extLst>
              <a:ext uri="{FF2B5EF4-FFF2-40B4-BE49-F238E27FC236}">
                <a16:creationId xmlns:a16="http://schemas.microsoft.com/office/drawing/2014/main" id="{284744A6-2F96-42AE-8BED-517FFB1C2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3797" y="232852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416EC7-27CB-4ED0-9929-2FC558218364}"/>
              </a:ext>
            </a:extLst>
          </p:cNvPr>
          <p:cNvSpPr txBox="1"/>
          <p:nvPr/>
        </p:nvSpPr>
        <p:spPr>
          <a:xfrm>
            <a:off x="8582022" y="2666529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portfolio / docs / other name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A37290-5969-465D-AF31-04C31595B75D}"/>
              </a:ext>
            </a:extLst>
          </p:cNvPr>
          <p:cNvCxnSpPr>
            <a:cxnSpLocks/>
          </p:cNvCxnSpPr>
          <p:nvPr/>
        </p:nvCxnSpPr>
        <p:spPr>
          <a:xfrm>
            <a:off x="7962896" y="3710116"/>
            <a:ext cx="619126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0F1844-3718-4A50-A2C7-0A1B9B66364E}"/>
              </a:ext>
            </a:extLst>
          </p:cNvPr>
          <p:cNvCxnSpPr>
            <a:cxnSpLocks/>
          </p:cNvCxnSpPr>
          <p:nvPr/>
        </p:nvCxnSpPr>
        <p:spPr>
          <a:xfrm>
            <a:off x="7962896" y="4386391"/>
            <a:ext cx="619126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CA3315-231A-4ECB-8C03-A4544F83881B}"/>
              </a:ext>
            </a:extLst>
          </p:cNvPr>
          <p:cNvCxnSpPr>
            <a:cxnSpLocks/>
          </p:cNvCxnSpPr>
          <p:nvPr/>
        </p:nvCxnSpPr>
        <p:spPr>
          <a:xfrm>
            <a:off x="7943848" y="5099823"/>
            <a:ext cx="619126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D9CC8B-6A6A-49B2-87E0-0AB40AFB4734}"/>
              </a:ext>
            </a:extLst>
          </p:cNvPr>
          <p:cNvCxnSpPr>
            <a:cxnSpLocks/>
          </p:cNvCxnSpPr>
          <p:nvPr/>
        </p:nvCxnSpPr>
        <p:spPr>
          <a:xfrm>
            <a:off x="7962896" y="5976123"/>
            <a:ext cx="619126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1FC4BF6-E468-4CFA-A698-8DA1ABE9AE4F}"/>
              </a:ext>
            </a:extLst>
          </p:cNvPr>
          <p:cNvSpPr/>
          <p:nvPr/>
        </p:nvSpPr>
        <p:spPr bwMode="auto">
          <a:xfrm>
            <a:off x="762000" y="1095375"/>
            <a:ext cx="4400544" cy="47637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2A2BE9-62B7-42AF-917B-DC86B40F7C5A}"/>
              </a:ext>
            </a:extLst>
          </p:cNvPr>
          <p:cNvSpPr/>
          <p:nvPr/>
        </p:nvSpPr>
        <p:spPr bwMode="auto">
          <a:xfrm>
            <a:off x="5710231" y="1095375"/>
            <a:ext cx="5919793" cy="5581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2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398168-6A0C-4804-989B-C12F3CBF7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1055" y="2662975"/>
            <a:ext cx="112498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SOCIAL MEDIA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055704" y="4203414"/>
            <a:ext cx="2080592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>
                <a:latin typeface="Titillium" charset="0"/>
                <a:ea typeface="Titillium" charset="0"/>
                <a:cs typeface="Titillium" charset="0"/>
              </a:rPr>
              <a:t>CHECK LIST</a:t>
            </a:r>
          </a:p>
        </p:txBody>
      </p:sp>
    </p:spTree>
    <p:extLst>
      <p:ext uri="{BB962C8B-B14F-4D97-AF65-F5344CB8AC3E}">
        <p14:creationId xmlns:p14="http://schemas.microsoft.com/office/powerpoint/2010/main" val="13371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F373F1-538E-4527-942E-C942AD2EFB37}"/>
              </a:ext>
            </a:extLst>
          </p:cNvPr>
          <p:cNvSpPr txBox="1"/>
          <p:nvPr/>
        </p:nvSpPr>
        <p:spPr>
          <a:xfrm>
            <a:off x="1036948" y="822899"/>
            <a:ext cx="3505235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+mj-lt"/>
              </a:rPr>
              <a:t>SOCIAL EXPECTATIONS</a:t>
            </a:r>
            <a:endParaRPr lang="en-GB" sz="2800" dirty="0">
              <a:solidFill>
                <a:schemeClr val="accent1"/>
              </a:solidFill>
              <a:latin typeface="+mj-lt"/>
            </a:endParaRPr>
          </a:p>
          <a:p>
            <a:endParaRPr lang="en-GB" sz="1100" dirty="0">
              <a:solidFill>
                <a:schemeClr val="accent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In a second document (remember to add the URL’s – see slide 4 for examples) 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rgbClr val="00B0F0"/>
                </a:solidFill>
              </a:rPr>
              <a:t>Twitter</a:t>
            </a:r>
            <a:r>
              <a:rPr lang="en-GB" dirty="0">
                <a:solidFill>
                  <a:srgbClr val="00B0F0"/>
                </a:solidFill>
              </a:rPr>
              <a:t>: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Profile Picture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Header Image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Bio (</a:t>
            </a:r>
            <a:r>
              <a:rPr lang="en-GB" dirty="0" err="1"/>
              <a:t>inc.</a:t>
            </a:r>
            <a:r>
              <a:rPr lang="en-GB" dirty="0"/>
              <a:t> #’s and @’s)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rgbClr val="0070C0"/>
                </a:solidFill>
              </a:rPr>
              <a:t>LinkedIn</a:t>
            </a:r>
            <a:r>
              <a:rPr lang="en-GB" dirty="0">
                <a:solidFill>
                  <a:srgbClr val="0070C0"/>
                </a:solidFill>
              </a:rPr>
              <a:t>: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Profile Picture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Header Image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Bio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About Section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Experience (if any)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Education (Degree 1</a:t>
            </a:r>
            <a:r>
              <a:rPr lang="en-GB" baseline="30000" dirty="0"/>
              <a:t>st</a:t>
            </a:r>
            <a:r>
              <a:rPr lang="en-GB" dirty="0"/>
              <a:t>)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Skills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Projects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Anything extra you feel is necessary. </a:t>
            </a:r>
          </a:p>
        </p:txBody>
      </p:sp>
      <p:pic>
        <p:nvPicPr>
          <p:cNvPr id="6" name="Picture Placeholder 5" descr="A picture containing building, street, sidewalk, city&#10;&#10;Description automatically generated">
            <a:extLst>
              <a:ext uri="{FF2B5EF4-FFF2-40B4-BE49-F238E27FC236}">
                <a16:creationId xmlns:a16="http://schemas.microsoft.com/office/drawing/2014/main" id="{FFD8D26C-1C68-4768-813D-05540861BF7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5582" r="23412"/>
          <a:stretch/>
        </p:blipFill>
        <p:spPr>
          <a:xfrm>
            <a:off x="8946292" y="0"/>
            <a:ext cx="3245708" cy="685799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21661-82AB-4B56-BD45-AF059738FB11}"/>
              </a:ext>
            </a:extLst>
          </p:cNvPr>
          <p:cNvSpPr txBox="1"/>
          <p:nvPr/>
        </p:nvSpPr>
        <p:spPr>
          <a:xfrm>
            <a:off x="4991620" y="822899"/>
            <a:ext cx="3505235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+mj-lt"/>
              </a:rPr>
              <a:t>SOCIAL EXPECTATIONS</a:t>
            </a:r>
            <a:endParaRPr lang="en-GB" sz="2800" dirty="0">
              <a:solidFill>
                <a:schemeClr val="accent1"/>
              </a:solidFill>
              <a:latin typeface="+mj-lt"/>
            </a:endParaRPr>
          </a:p>
          <a:p>
            <a:endParaRPr lang="en-GB" sz="1100" dirty="0">
              <a:solidFill>
                <a:schemeClr val="accent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b="1" dirty="0"/>
              <a:t>GitHub</a:t>
            </a:r>
            <a:r>
              <a:rPr lang="en-GB" dirty="0"/>
              <a:t>: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Profile Picture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Bio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Portfolio URL </a:t>
            </a:r>
          </a:p>
          <a:p>
            <a:pPr marL="1200150" lvl="2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yourname.github.io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Correct READ ME file for portfolio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Additional repos for other projects*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READ ME files for other repos*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accent2"/>
                </a:solidFill>
              </a:rPr>
              <a:t>Portfolio</a:t>
            </a:r>
            <a:r>
              <a:rPr lang="en-GB" dirty="0"/>
              <a:t>:	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Correct URL/Custom URL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Profile Picture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Good spelling and grammar throughout.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At least 1 project and/or place holders for more.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Responsive (mobile first!)</a:t>
            </a:r>
          </a:p>
        </p:txBody>
      </p:sp>
    </p:spTree>
    <p:extLst>
      <p:ext uri="{BB962C8B-B14F-4D97-AF65-F5344CB8AC3E}">
        <p14:creationId xmlns:p14="http://schemas.microsoft.com/office/powerpoint/2010/main" val="38264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0B03545F-7EE3-4334-90C6-DE77B755ED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41" b="7841"/>
          <a:stretch>
            <a:fillRect/>
          </a:stretch>
        </p:blipFill>
        <p:spPr/>
      </p:pic>
      <p:sp>
        <p:nvSpPr>
          <p:cNvPr id="32" name="Shape 3625"/>
          <p:cNvSpPr/>
          <p:nvPr/>
        </p:nvSpPr>
        <p:spPr>
          <a:xfrm>
            <a:off x="5875283" y="318840"/>
            <a:ext cx="441434" cy="40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AutoShape 1"/>
          <p:cNvSpPr>
            <a:spLocks/>
          </p:cNvSpPr>
          <p:nvPr/>
        </p:nvSpPr>
        <p:spPr bwMode="auto">
          <a:xfrm rot="9545534">
            <a:off x="3550622" y="982499"/>
            <a:ext cx="4823130" cy="469828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bg1">
                <a:alpha val="3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A19E07-FB1B-4780-8E0F-2D13B3CC4E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0EFC7B-6C00-4BA3-832B-D67DF546A666}"/>
              </a:ext>
            </a:extLst>
          </p:cNvPr>
          <p:cNvSpPr txBox="1"/>
          <p:nvPr/>
        </p:nvSpPr>
        <p:spPr>
          <a:xfrm>
            <a:off x="2308302" y="645905"/>
            <a:ext cx="7575396" cy="578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ea typeface="Titillium Light" charset="0"/>
                <a:cs typeface="Titillium Light" charset="0"/>
              </a:rPr>
              <a:t>PORTFOLIO/REPORT WORKSHOP</a:t>
            </a:r>
          </a:p>
          <a:p>
            <a:pPr algn="ctr"/>
            <a:r>
              <a:rPr lang="en-US" sz="3200" dirty="0">
                <a:solidFill>
                  <a:schemeClr val="bg2"/>
                </a:solidFill>
                <a:ea typeface="Titillium Light" charset="0"/>
                <a:cs typeface="Titillium Light" charset="0"/>
              </a:rPr>
              <a:t>GET INTO YOUR BREAKOUTGROUPS</a:t>
            </a:r>
          </a:p>
          <a:p>
            <a:pPr algn="ctr"/>
            <a:r>
              <a:rPr lang="en-US" sz="3200" dirty="0">
                <a:solidFill>
                  <a:schemeClr val="bg2"/>
                </a:solidFill>
                <a:ea typeface="Titillium Light" charset="0"/>
                <a:cs typeface="Titillium Light" charset="0"/>
              </a:rPr>
              <a:t>WORK ON YOUR ASSIGNMENT </a:t>
            </a:r>
            <a:br>
              <a:rPr lang="en-US" sz="3200" b="1" dirty="0">
                <a:solidFill>
                  <a:schemeClr val="accent2"/>
                </a:solidFill>
                <a:ea typeface="Titillium Light" charset="0"/>
                <a:cs typeface="Titillium Light" charset="0"/>
              </a:rPr>
            </a:br>
            <a:r>
              <a:rPr lang="en-US" sz="3200" b="1" dirty="0">
                <a:solidFill>
                  <a:schemeClr val="accent2"/>
                </a:solidFill>
                <a:ea typeface="Titillium Light" charset="0"/>
                <a:cs typeface="Titillium Light" charset="0"/>
              </a:rPr>
              <a:t>PRO DEV ONLY!</a:t>
            </a:r>
          </a:p>
          <a:p>
            <a:pPr algn="ctr"/>
            <a:br>
              <a:rPr lang="en-US" sz="2000" dirty="0">
                <a:solidFill>
                  <a:schemeClr val="bg2"/>
                </a:solidFill>
                <a:ea typeface="Titillium Light" charset="0"/>
                <a:cs typeface="Titillium Light" charset="0"/>
              </a:rPr>
            </a:br>
            <a:r>
              <a:rPr lang="en-US" sz="2000" dirty="0">
                <a:solidFill>
                  <a:schemeClr val="bg2"/>
                </a:solidFill>
                <a:ea typeface="Titillium Light" charset="0"/>
                <a:cs typeface="Titillium Light" charset="0"/>
              </a:rPr>
              <a:t>Staff will be in each group, Shaun will be floating.</a:t>
            </a:r>
          </a:p>
          <a:p>
            <a:pPr algn="ctr"/>
            <a:endParaRPr lang="en-US" sz="2000" dirty="0">
              <a:solidFill>
                <a:schemeClr val="bg2"/>
              </a:solidFill>
              <a:ea typeface="Titillium Light" charset="0"/>
              <a:cs typeface="Titillium Light" charset="0"/>
            </a:endParaRPr>
          </a:p>
          <a:p>
            <a:pPr algn="ctr"/>
            <a:r>
              <a:rPr lang="en-US" sz="2000" dirty="0">
                <a:solidFill>
                  <a:schemeClr val="bg2"/>
                </a:solidFill>
                <a:ea typeface="Titillium Light" charset="0"/>
                <a:cs typeface="Titillium Light" charset="0"/>
              </a:rPr>
              <a:t>@ mention me or anyone should you need any support. </a:t>
            </a:r>
          </a:p>
          <a:p>
            <a:pPr algn="ctr"/>
            <a:endParaRPr lang="en-US" sz="2000" dirty="0">
              <a:solidFill>
                <a:schemeClr val="bg2"/>
              </a:solidFill>
              <a:ea typeface="Titillium Light" charset="0"/>
              <a:cs typeface="Titillium Light" charset="0"/>
            </a:endParaRPr>
          </a:p>
          <a:p>
            <a:pPr algn="ctr"/>
            <a:r>
              <a:rPr lang="en-US" sz="2000" dirty="0">
                <a:solidFill>
                  <a:schemeClr val="bg2"/>
                </a:solidFill>
                <a:ea typeface="Titillium Light" charset="0"/>
                <a:cs typeface="Titillium Light" charset="0"/>
              </a:rPr>
              <a:t>Take a short break whenever you need it. </a:t>
            </a:r>
          </a:p>
          <a:p>
            <a:pPr algn="ctr"/>
            <a:endParaRPr lang="en-US" sz="2000" dirty="0">
              <a:solidFill>
                <a:schemeClr val="bg2"/>
              </a:solidFill>
              <a:ea typeface="Titillium Light" charset="0"/>
              <a:cs typeface="Titillium Light" charset="0"/>
            </a:endParaRPr>
          </a:p>
          <a:p>
            <a:pPr algn="ctr"/>
            <a:r>
              <a:rPr lang="en-US" sz="2000" dirty="0">
                <a:solidFill>
                  <a:schemeClr val="bg2"/>
                </a:solidFill>
                <a:ea typeface="Titillium Light" charset="0"/>
                <a:cs typeface="Titillium Light" charset="0"/>
              </a:rPr>
              <a:t>Don’t take the piss! </a:t>
            </a:r>
          </a:p>
          <a:p>
            <a:pPr algn="ctr"/>
            <a:endParaRPr lang="en-US" sz="2000" dirty="0">
              <a:solidFill>
                <a:schemeClr val="bg2"/>
              </a:solidFill>
              <a:ea typeface="Titillium Light" charset="0"/>
              <a:cs typeface="Titillium Light" charset="0"/>
            </a:endParaRPr>
          </a:p>
          <a:p>
            <a:pPr algn="ctr"/>
            <a:r>
              <a:rPr lang="en-US" sz="2000" dirty="0">
                <a:solidFill>
                  <a:schemeClr val="bg2"/>
                </a:solidFill>
                <a:ea typeface="Titillium Light" charset="0"/>
                <a:cs typeface="Titillium Light" charset="0"/>
              </a:rPr>
              <a:t>We will all meet back in the main channel at 11:50am for a debrief. </a:t>
            </a:r>
          </a:p>
          <a:p>
            <a:pPr algn="ctr"/>
            <a:endParaRPr lang="en-US" sz="2000" dirty="0">
              <a:solidFill>
                <a:schemeClr val="bg2"/>
              </a:solidFill>
              <a:ea typeface="Titillium Light" charset="0"/>
              <a:cs typeface="Titillium Light" charset="0"/>
            </a:endParaRPr>
          </a:p>
          <a:p>
            <a:pPr algn="ctr"/>
            <a:r>
              <a:rPr lang="en-US" sz="2000" dirty="0">
                <a:solidFill>
                  <a:schemeClr val="bg2"/>
                </a:solidFill>
                <a:ea typeface="Titillium Light" charset="0"/>
                <a:cs typeface="Titillium Light" charset="0"/>
              </a:rPr>
              <a:t>Good luck!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C1BC2-7134-3949-893B-57FEC723DC9A}"/>
              </a:ext>
            </a:extLst>
          </p:cNvPr>
          <p:cNvSpPr txBox="1"/>
          <p:nvPr/>
        </p:nvSpPr>
        <p:spPr>
          <a:xfrm>
            <a:off x="9568543" y="276573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TILL END OF SESSION</a:t>
            </a:r>
          </a:p>
        </p:txBody>
      </p:sp>
    </p:spTree>
    <p:extLst>
      <p:ext uri="{BB962C8B-B14F-4D97-AF65-F5344CB8AC3E}">
        <p14:creationId xmlns:p14="http://schemas.microsoft.com/office/powerpoint/2010/main" val="237324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398168-6A0C-4804-989B-C12F3CBF7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1055" y="2662975"/>
            <a:ext cx="112498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SESSION RECAP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81061" y="4203414"/>
            <a:ext cx="4229878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>
                <a:latin typeface="Titillium" charset="0"/>
                <a:ea typeface="Titillium" charset="0"/>
                <a:cs typeface="Titillium" charset="0"/>
              </a:rPr>
              <a:t>A QUICK REMINDER</a:t>
            </a:r>
          </a:p>
        </p:txBody>
      </p:sp>
    </p:spTree>
    <p:extLst>
      <p:ext uri="{BB962C8B-B14F-4D97-AF65-F5344CB8AC3E}">
        <p14:creationId xmlns:p14="http://schemas.microsoft.com/office/powerpoint/2010/main" val="356686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standing in a room&#10;&#10;Description automatically generated">
            <a:extLst>
              <a:ext uri="{FF2B5EF4-FFF2-40B4-BE49-F238E27FC236}">
                <a16:creationId xmlns:a16="http://schemas.microsoft.com/office/drawing/2014/main" id="{71480290-9FA4-4C1C-BA78-B550FCCB12F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47026"/>
          <a:stretch/>
        </p:blipFill>
        <p:spPr>
          <a:xfrm>
            <a:off x="6096000" y="1569308"/>
            <a:ext cx="2954295" cy="3719384"/>
          </a:xfrm>
        </p:spPr>
      </p:pic>
      <p:sp>
        <p:nvSpPr>
          <p:cNvPr id="10" name="Rectangle 9"/>
          <p:cNvSpPr/>
          <p:nvPr/>
        </p:nvSpPr>
        <p:spPr bwMode="auto">
          <a:xfrm>
            <a:off x="6096000" y="1569308"/>
            <a:ext cx="2954295" cy="37193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26442" y="2240925"/>
            <a:ext cx="3266087" cy="21384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b="1" dirty="0">
                <a:latin typeface="Titillium" charset="0"/>
                <a:ea typeface="Titillium" charset="0"/>
                <a:cs typeface="Titillium" charset="0"/>
              </a:rPr>
              <a:t>Editing </a:t>
            </a:r>
            <a:r>
              <a:rPr lang="en-GB" b="1" dirty="0">
                <a:latin typeface="Titillium" charset="0"/>
                <a:ea typeface="Titillium" charset="0"/>
                <a:cs typeface="Titillium" charset="0"/>
              </a:rPr>
              <a:t>Your</a:t>
            </a:r>
            <a:r>
              <a:rPr lang="fr-FR" b="1" dirty="0">
                <a:latin typeface="Titillium" charset="0"/>
                <a:ea typeface="Titillium" charset="0"/>
                <a:cs typeface="Titillium" charset="0"/>
              </a:rPr>
              <a:t> HTML Part 2 </a:t>
            </a:r>
            <a:r>
              <a:rPr lang="en-GB" b="1" dirty="0">
                <a:latin typeface="Titillium" charset="0"/>
                <a:ea typeface="Titillium" charset="0"/>
                <a:cs typeface="Titillium" charset="0"/>
              </a:rPr>
              <a:t>Video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b="1" dirty="0">
                <a:latin typeface="Titillium" charset="0"/>
                <a:ea typeface="Titillium" charset="0"/>
                <a:cs typeface="Titillium" charset="0"/>
              </a:rPr>
              <a:t>Assignment 1 Recap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b="1" dirty="0">
                <a:latin typeface="Titillium" charset="0"/>
                <a:ea typeface="Titillium" charset="0"/>
                <a:cs typeface="Titillium" charset="0"/>
              </a:rPr>
              <a:t>Report Support Session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b="1" dirty="0">
                <a:latin typeface="Titillium" charset="0"/>
                <a:ea typeface="Titillium" charset="0"/>
                <a:cs typeface="Titillium" charset="0"/>
              </a:rPr>
              <a:t>Portfolio Support Session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0700" y="2985801"/>
            <a:ext cx="3684814" cy="1783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 dirty="0">
                <a:latin typeface="Titillium Light" charset="0"/>
                <a:ea typeface="Titillium Light" charset="0"/>
                <a:cs typeface="Titillium Light" charset="0"/>
              </a:rPr>
              <a:t>REPORT &amp; PORTFOLIO DEV SUPPORT SESSION</a:t>
            </a:r>
            <a:br>
              <a:rPr lang="en-GB" sz="3600" dirty="0">
                <a:latin typeface="Titillium Light" charset="0"/>
                <a:ea typeface="Titillium Light" charset="0"/>
                <a:cs typeface="Titillium Light" charset="0"/>
              </a:rPr>
            </a:br>
            <a:endParaRPr lang="en-GB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90700" y="479007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0700" y="2527407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latin typeface="Titillium" charset="0"/>
                <a:ea typeface="Titillium" charset="0"/>
                <a:cs typeface="Titillium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089627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wall, indoor, room, table&#10;&#10;Description automatically generated">
            <a:extLst>
              <a:ext uri="{FF2B5EF4-FFF2-40B4-BE49-F238E27FC236}">
                <a16:creationId xmlns:a16="http://schemas.microsoft.com/office/drawing/2014/main" id="{C0DE6C36-DEA7-4757-99D6-268C52F58A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alphaModFix/>
          </a:blip>
          <a:srcRect l="777" t="5541" r="-777" b="5541"/>
          <a:stretch/>
        </p:blipFill>
        <p:spPr>
          <a:xfrm>
            <a:off x="-1258888" y="-930275"/>
            <a:ext cx="14709776" cy="8718550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DBC68F7-CAAC-4F6B-BDCD-411C4330ED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9204" r="19204"/>
          <a:stretch>
            <a:fillRect/>
          </a:stretch>
        </p:blipFill>
        <p:spPr/>
      </p:pic>
      <p:sp>
        <p:nvSpPr>
          <p:cNvPr id="6" name="AutoShape 2"/>
          <p:cNvSpPr>
            <a:spLocks/>
          </p:cNvSpPr>
          <p:nvPr/>
        </p:nvSpPr>
        <p:spPr bwMode="auto">
          <a:xfrm>
            <a:off x="4419600" y="1614488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389F7D-0970-4514-A023-8198138B0AEC}"/>
              </a:ext>
            </a:extLst>
          </p:cNvPr>
          <p:cNvGrpSpPr/>
          <p:nvPr/>
        </p:nvGrpSpPr>
        <p:grpSpPr>
          <a:xfrm>
            <a:off x="5110333" y="2585546"/>
            <a:ext cx="1971334" cy="1686908"/>
            <a:chOff x="5110333" y="2585546"/>
            <a:chExt cx="1971334" cy="1686908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88A59F58-D74E-46B0-BA09-7A58EA89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078" y="2585546"/>
              <a:ext cx="1558694" cy="1686908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11E9F3-03D1-40C0-AA9B-0D3A01C20A28}"/>
                </a:ext>
              </a:extLst>
            </p:cNvPr>
            <p:cNvSpPr txBox="1"/>
            <p:nvPr/>
          </p:nvSpPr>
          <p:spPr>
            <a:xfrm>
              <a:off x="5110333" y="3429000"/>
              <a:ext cx="1971334" cy="2004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spc="200">
                  <a:solidFill>
                    <a:schemeClr val="accent2"/>
                  </a:solidFill>
                  <a:latin typeface="Titillium" charset="0"/>
                  <a:ea typeface="Titillium" charset="0"/>
                  <a:cs typeface="Titillium" charset="0"/>
                </a:rPr>
                <a:t>QUESTIONS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39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standing in a room&#10;&#10;Description automatically generated">
            <a:extLst>
              <a:ext uri="{FF2B5EF4-FFF2-40B4-BE49-F238E27FC236}">
                <a16:creationId xmlns:a16="http://schemas.microsoft.com/office/drawing/2014/main" id="{71480290-9FA4-4C1C-BA78-B550FCCB12F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47026"/>
          <a:stretch/>
        </p:blipFill>
        <p:spPr>
          <a:xfrm>
            <a:off x="6096000" y="1569308"/>
            <a:ext cx="2954295" cy="3719384"/>
          </a:xfrm>
        </p:spPr>
      </p:pic>
      <p:sp>
        <p:nvSpPr>
          <p:cNvPr id="10" name="Rectangle 9"/>
          <p:cNvSpPr/>
          <p:nvPr/>
        </p:nvSpPr>
        <p:spPr bwMode="auto">
          <a:xfrm>
            <a:off x="6096000" y="1569308"/>
            <a:ext cx="2954295" cy="37193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26442" y="2240925"/>
            <a:ext cx="3266087" cy="21384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b="1" dirty="0">
                <a:latin typeface="Titillium" charset="0"/>
                <a:ea typeface="Titillium" charset="0"/>
                <a:cs typeface="Titillium" charset="0"/>
              </a:rPr>
              <a:t>Editing </a:t>
            </a:r>
            <a:r>
              <a:rPr lang="en-GB" b="1" dirty="0">
                <a:latin typeface="Titillium" charset="0"/>
                <a:ea typeface="Titillium" charset="0"/>
                <a:cs typeface="Titillium" charset="0"/>
              </a:rPr>
              <a:t>Your</a:t>
            </a:r>
            <a:r>
              <a:rPr lang="fr-FR" b="1" dirty="0">
                <a:latin typeface="Titillium" charset="0"/>
                <a:ea typeface="Titillium" charset="0"/>
                <a:cs typeface="Titillium" charset="0"/>
              </a:rPr>
              <a:t> HTML Part 2 </a:t>
            </a:r>
            <a:r>
              <a:rPr lang="en-GB" b="1" dirty="0">
                <a:latin typeface="Titillium" charset="0"/>
                <a:ea typeface="Titillium" charset="0"/>
                <a:cs typeface="Titillium" charset="0"/>
              </a:rPr>
              <a:t>Video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b="1" dirty="0">
                <a:latin typeface="Titillium" charset="0"/>
                <a:ea typeface="Titillium" charset="0"/>
                <a:cs typeface="Titillium" charset="0"/>
              </a:rPr>
              <a:t>Assignment 1 Recap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b="1" dirty="0">
                <a:latin typeface="Titillium" charset="0"/>
                <a:ea typeface="Titillium" charset="0"/>
                <a:cs typeface="Titillium" charset="0"/>
              </a:rPr>
              <a:t>Report Support Session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b="1" dirty="0">
                <a:latin typeface="Titillium" charset="0"/>
                <a:ea typeface="Titillium" charset="0"/>
                <a:cs typeface="Titillium" charset="0"/>
              </a:rPr>
              <a:t>Portfolio Support Session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0700" y="2985801"/>
            <a:ext cx="3684814" cy="1783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 dirty="0">
                <a:latin typeface="Titillium Light" charset="0"/>
                <a:ea typeface="Titillium Light" charset="0"/>
                <a:cs typeface="Titillium Light" charset="0"/>
              </a:rPr>
              <a:t>REPORT &amp; PORTFOLIO DEV SUPPORT SESSION</a:t>
            </a:r>
            <a:br>
              <a:rPr lang="en-GB" sz="3600" dirty="0">
                <a:latin typeface="Titillium Light" charset="0"/>
                <a:ea typeface="Titillium Light" charset="0"/>
                <a:cs typeface="Titillium Light" charset="0"/>
              </a:rPr>
            </a:br>
            <a:endParaRPr lang="en-GB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90700" y="479007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0700" y="2527407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latin typeface="Titillium" charset="0"/>
                <a:ea typeface="Titillium" charset="0"/>
                <a:cs typeface="Titillium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27797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398168-6A0C-4804-989B-C12F3CBF7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1055" y="2662975"/>
            <a:ext cx="112498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EDITING YOUR HTML Pt2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81061" y="4203414"/>
            <a:ext cx="4229878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>
                <a:latin typeface="Titillium" charset="0"/>
                <a:ea typeface="Titillium" charset="0"/>
                <a:cs typeface="Titillium" charset="0"/>
              </a:rPr>
              <a:t>THE BOYS BEEN BUSY!</a:t>
            </a:r>
          </a:p>
        </p:txBody>
      </p:sp>
    </p:spTree>
    <p:extLst>
      <p:ext uri="{BB962C8B-B14F-4D97-AF65-F5344CB8AC3E}">
        <p14:creationId xmlns:p14="http://schemas.microsoft.com/office/powerpoint/2010/main" val="40191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90530E-80E2-4BF0-98F1-84A52EC10ADB}"/>
              </a:ext>
            </a:extLst>
          </p:cNvPr>
          <p:cNvSpPr/>
          <p:nvPr/>
        </p:nvSpPr>
        <p:spPr>
          <a:xfrm>
            <a:off x="1762707" y="855071"/>
            <a:ext cx="8666604" cy="218521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Don’t worry if sounds a lot :/</a:t>
            </a:r>
          </a:p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I’ve created a video.</a:t>
            </a:r>
          </a:p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Available from Streams and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pic>
        <p:nvPicPr>
          <p:cNvPr id="5" name="Picture 4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E113AE16-88D3-464B-B110-47355AD8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036" y="3429000"/>
            <a:ext cx="5511927" cy="3016370"/>
          </a:xfrm>
          <a:prstGeom prst="rect">
            <a:avLst/>
          </a:prstGeom>
        </p:spPr>
      </p:pic>
      <p:pic>
        <p:nvPicPr>
          <p:cNvPr id="6" name="Picture 2" descr="Scan me!">
            <a:extLst>
              <a:ext uri="{FF2B5EF4-FFF2-40B4-BE49-F238E27FC236}">
                <a16:creationId xmlns:a16="http://schemas.microsoft.com/office/drawing/2014/main" id="{80682400-84D0-4DE4-A9F1-725B21492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114" y="1947678"/>
            <a:ext cx="11811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93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398168-6A0C-4804-989B-C12F3CBF7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1055" y="2662975"/>
            <a:ext cx="112498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QUICK DEMO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81061" y="4203414"/>
            <a:ext cx="4229878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>
                <a:latin typeface="Titillium" charset="0"/>
                <a:ea typeface="Titillium" charset="0"/>
                <a:cs typeface="Titillium" charset="0"/>
              </a:rPr>
              <a:t>THE BOYS BEEN BUSY!</a:t>
            </a:r>
          </a:p>
        </p:txBody>
      </p:sp>
    </p:spTree>
    <p:extLst>
      <p:ext uri="{BB962C8B-B14F-4D97-AF65-F5344CB8AC3E}">
        <p14:creationId xmlns:p14="http://schemas.microsoft.com/office/powerpoint/2010/main" val="27014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398168-6A0C-4804-989B-C12F3CBF7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1055" y="2662975"/>
            <a:ext cx="112498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ASSIGNMENT 1 RECAP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81061" y="4203414"/>
            <a:ext cx="4229878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>
                <a:latin typeface="Titillium" charset="0"/>
                <a:ea typeface="Titillium" charset="0"/>
                <a:cs typeface="Titillium" charset="0"/>
              </a:rPr>
              <a:t>A QUICK REMINDER</a:t>
            </a:r>
          </a:p>
        </p:txBody>
      </p:sp>
    </p:spTree>
    <p:extLst>
      <p:ext uri="{BB962C8B-B14F-4D97-AF65-F5344CB8AC3E}">
        <p14:creationId xmlns:p14="http://schemas.microsoft.com/office/powerpoint/2010/main" val="40558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 up of electronics&#10;&#10;Description automatically generated">
            <a:extLst>
              <a:ext uri="{FF2B5EF4-FFF2-40B4-BE49-F238E27FC236}">
                <a16:creationId xmlns:a16="http://schemas.microsoft.com/office/drawing/2014/main" id="{A21979E8-92EC-4C33-92E6-95DA0BED66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4497" r="14497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F373F1-538E-4527-942E-C942AD2EFB37}"/>
              </a:ext>
            </a:extLst>
          </p:cNvPr>
          <p:cNvSpPr txBox="1"/>
          <p:nvPr/>
        </p:nvSpPr>
        <p:spPr>
          <a:xfrm>
            <a:off x="1036948" y="952108"/>
            <a:ext cx="715494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+mj-lt"/>
              </a:rPr>
              <a:t>HAND-IN: </a:t>
            </a:r>
            <a:r>
              <a:rPr lang="en-GB" sz="2800" dirty="0">
                <a:solidFill>
                  <a:schemeClr val="accent1"/>
                </a:solidFill>
                <a:latin typeface="+mj-lt"/>
              </a:rPr>
              <a:t>18</a:t>
            </a:r>
            <a:r>
              <a:rPr lang="en-GB" sz="2800" baseline="30000" dirty="0">
                <a:solidFill>
                  <a:schemeClr val="accent1"/>
                </a:solidFill>
                <a:latin typeface="+mj-lt"/>
              </a:rPr>
              <a:t>th</a:t>
            </a:r>
            <a:r>
              <a:rPr lang="en-GB" sz="2800" dirty="0">
                <a:solidFill>
                  <a:schemeClr val="accent1"/>
                </a:solidFill>
                <a:latin typeface="+mj-lt"/>
              </a:rPr>
              <a:t> December 2020 @3pm</a:t>
            </a:r>
          </a:p>
          <a:p>
            <a:endParaRPr lang="en-GB" sz="1100" dirty="0">
              <a:solidFill>
                <a:schemeClr val="accent1"/>
              </a:solidFill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dirty="0"/>
              <a:t>professional report </a:t>
            </a:r>
            <a:r>
              <a:rPr lang="en-US" dirty="0"/>
              <a:t>of </a:t>
            </a:r>
            <a:r>
              <a:rPr lang="en-US" b="1" dirty="0">
                <a:solidFill>
                  <a:schemeClr val="accent2"/>
                </a:solidFill>
              </a:rPr>
              <a:t>1000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words</a:t>
            </a:r>
            <a:r>
              <a:rPr lang="en-US" dirty="0"/>
              <a:t> detailing the topic above – the </a:t>
            </a:r>
            <a:r>
              <a:rPr lang="en-US" dirty="0">
                <a:solidFill>
                  <a:schemeClr val="accent2"/>
                </a:solidFill>
              </a:rPr>
              <a:t>professional report template </a:t>
            </a:r>
            <a:r>
              <a:rPr lang="en-US" dirty="0"/>
              <a:t>MUST be used. 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Your </a:t>
            </a:r>
            <a:r>
              <a:rPr lang="en-US" b="1" dirty="0"/>
              <a:t>bibliography</a:t>
            </a:r>
            <a:r>
              <a:rPr lang="en-US" dirty="0"/>
              <a:t> professionally constructed to </a:t>
            </a:r>
            <a:r>
              <a:rPr lang="en-US" dirty="0">
                <a:solidFill>
                  <a:schemeClr val="accent2"/>
                </a:solidFill>
              </a:rPr>
              <a:t>Harvard Reference Standard. 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Your Pro Social Media Pyramid with links to all your profiles. Usually, your website address should suffice, but it is advisable to submit all four layers: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LinkedIn</a:t>
            </a:r>
            <a:r>
              <a:rPr lang="en-US" dirty="0"/>
              <a:t> (e.g. </a:t>
            </a:r>
            <a:r>
              <a:rPr lang="en-GB" dirty="0">
                <a:hlinkClick r:id="rId3"/>
              </a:rPr>
              <a:t>https://www.linkedin.com/in/shaun-reeves/</a:t>
            </a:r>
            <a:r>
              <a:rPr lang="en-GB" dirty="0"/>
              <a:t>)</a:t>
            </a:r>
            <a:endParaRPr lang="en-US" dirty="0"/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Twitter</a:t>
            </a:r>
            <a:r>
              <a:rPr lang="en-US" dirty="0"/>
              <a:t> (e.g. </a:t>
            </a:r>
            <a:r>
              <a:rPr lang="en-GB" dirty="0">
                <a:hlinkClick r:id="rId4"/>
              </a:rPr>
              <a:t>https://twitter.com/shaunreeves</a:t>
            </a:r>
            <a:r>
              <a:rPr lang="en-GB" dirty="0"/>
              <a:t>) </a:t>
            </a:r>
            <a:endParaRPr lang="en-US" dirty="0"/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GitHub</a:t>
            </a:r>
            <a:r>
              <a:rPr lang="en-US" dirty="0"/>
              <a:t> (e.g. </a:t>
            </a:r>
            <a:r>
              <a:rPr lang="en-GB" dirty="0">
                <a:hlinkClick r:id="rId5"/>
              </a:rPr>
              <a:t>https://github.com/shaunreeves</a:t>
            </a:r>
            <a:r>
              <a:rPr lang="en-GB" dirty="0"/>
              <a:t>)</a:t>
            </a:r>
            <a:endParaRPr lang="en-US" dirty="0"/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Website</a:t>
            </a:r>
            <a:r>
              <a:rPr lang="en-US" dirty="0"/>
              <a:t> </a:t>
            </a:r>
            <a:r>
              <a:rPr lang="en-US" b="1" dirty="0"/>
              <a:t>URL</a:t>
            </a:r>
            <a:r>
              <a:rPr lang="en-US" dirty="0"/>
              <a:t>. (e.g. </a:t>
            </a:r>
            <a:r>
              <a:rPr lang="en-GB" dirty="0">
                <a:hlinkClick r:id="rId6"/>
              </a:rPr>
              <a:t>https://shaunreeves.github.io/</a:t>
            </a:r>
            <a:r>
              <a:rPr lang="en-GB" dirty="0"/>
              <a:t> or .co.uk, etc.)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It would be advisable to create a </a:t>
            </a:r>
            <a:r>
              <a:rPr lang="en-GB" b="1" dirty="0"/>
              <a:t>second document </a:t>
            </a:r>
            <a:r>
              <a:rPr lang="en-GB" dirty="0"/>
              <a:t>with screenshots and links to these above. This, however, </a:t>
            </a:r>
            <a:r>
              <a:rPr lang="en-GB" b="1" dirty="0"/>
              <a:t>does not </a:t>
            </a:r>
            <a:r>
              <a:rPr lang="en-GB" dirty="0"/>
              <a:t>need to be in a professional format. </a:t>
            </a:r>
          </a:p>
        </p:txBody>
      </p:sp>
    </p:spTree>
    <p:extLst>
      <p:ext uri="{BB962C8B-B14F-4D97-AF65-F5344CB8AC3E}">
        <p14:creationId xmlns:p14="http://schemas.microsoft.com/office/powerpoint/2010/main" val="316501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398168-6A0C-4804-989B-C12F3CBF7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1055" y="2662975"/>
            <a:ext cx="112498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IN MORE DETAIL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29948" y="4203414"/>
            <a:ext cx="6732104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>
                <a:latin typeface="Titillium" charset="0"/>
                <a:ea typeface="Titillium" charset="0"/>
                <a:cs typeface="Titillium" charset="0"/>
              </a:rPr>
              <a:t>BECAUSE WE’RE GOOD LIKE THAT!</a:t>
            </a:r>
          </a:p>
        </p:txBody>
      </p:sp>
    </p:spTree>
    <p:extLst>
      <p:ext uri="{BB962C8B-B14F-4D97-AF65-F5344CB8AC3E}">
        <p14:creationId xmlns:p14="http://schemas.microsoft.com/office/powerpoint/2010/main" val="24888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398168-6A0C-4804-989B-C12F3CBF7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1055" y="2662975"/>
            <a:ext cx="112498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REPORT SUPPORT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29948" y="4203414"/>
            <a:ext cx="6732104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>
                <a:latin typeface="Titillium" charset="0"/>
                <a:ea typeface="Titillium" charset="0"/>
                <a:cs typeface="Titillium" charset="0"/>
              </a:rPr>
              <a:t>TRY SAYING THAT AFTER A FEW BEERS!</a:t>
            </a:r>
          </a:p>
        </p:txBody>
      </p:sp>
    </p:spTree>
    <p:extLst>
      <p:ext uri="{BB962C8B-B14F-4D97-AF65-F5344CB8AC3E}">
        <p14:creationId xmlns:p14="http://schemas.microsoft.com/office/powerpoint/2010/main" val="18805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9390D538F7EE448203A8C6D3CD91D4" ma:contentTypeVersion="12" ma:contentTypeDescription="Create a new document." ma:contentTypeScope="" ma:versionID="61187acafd6be08c92ed609cfcf5d5dd">
  <xsd:schema xmlns:xsd="http://www.w3.org/2001/XMLSchema" xmlns:xs="http://www.w3.org/2001/XMLSchema" xmlns:p="http://schemas.microsoft.com/office/2006/metadata/properties" xmlns:ns2="48a12daf-7843-4cc8-8533-459945ace6ce" xmlns:ns3="6a3747f7-2a82-4cdb-b0b8-f75252427fe9" targetNamespace="http://schemas.microsoft.com/office/2006/metadata/properties" ma:root="true" ma:fieldsID="1031bd71e2e0fb0562b3be4b882ed88c" ns2:_="" ns3:_="">
    <xsd:import namespace="48a12daf-7843-4cc8-8533-459945ace6ce"/>
    <xsd:import namespace="6a3747f7-2a82-4cdb-b0b8-f75252427f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a12daf-7843-4cc8-8533-459945ace6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3747f7-2a82-4cdb-b0b8-f75252427fe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0A620F-7BB5-4A73-8036-6752AC6F4B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B6654-CB02-45AD-AA6F-D66DD19FEE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a12daf-7843-4cc8-8533-459945ace6ce"/>
    <ds:schemaRef ds:uri="6a3747f7-2a82-4cdb-b0b8-f75252427f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521267-8F8D-4267-87E9-D64649E5ED9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7634</TotalTime>
  <Words>674</Words>
  <Application>Microsoft Office PowerPoint</Application>
  <PresentationFormat>Widescreen</PresentationFormat>
  <Paragraphs>128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REEVES Shaun</cp:lastModifiedBy>
  <cp:revision>111</cp:revision>
  <dcterms:created xsi:type="dcterms:W3CDTF">2016-09-29T04:17:56Z</dcterms:created>
  <dcterms:modified xsi:type="dcterms:W3CDTF">2020-12-16T21:15:23Z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0x0101009B9390D538F7EE448203A8C6D3CD91D4</vt:lpwstr>
  </property>
</Properties>
</file>